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586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47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394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18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733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085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638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705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149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061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321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E6740-8A6D-4A50-A06C-5F68E05C8835}" type="datetimeFigureOut">
              <a:rPr lang="de-AT" smtClean="0"/>
              <a:t>30.03.2016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4B106-4A63-472F-ACD3-3198D5DF91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703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05.regionaut.meinbezirk.at/2016/01/18/9875112_web.jpg?14531075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556" y="2351311"/>
            <a:ext cx="4546889" cy="331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de-DE" b="1" dirty="0" smtClean="0"/>
              <a:t>Rechnungsabschluss 2015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2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755576" y="40466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Zuführungen bzw. Rückführungen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1036616" y="1556792"/>
            <a:ext cx="7207792" cy="4612057"/>
          </a:xfrm>
        </p:spPr>
        <p:txBody>
          <a:bodyPr>
            <a:noAutofit/>
          </a:bodyPr>
          <a:lstStyle/>
          <a:p>
            <a:r>
              <a:rPr lang="de-DE" sz="1800" dirty="0" smtClean="0"/>
              <a:t>€ 889,91	von Jagdpacht 2015 an Vorhaben Güterwege</a:t>
            </a:r>
          </a:p>
          <a:p>
            <a:r>
              <a:rPr lang="de-DE" sz="1800" dirty="0" smtClean="0"/>
              <a:t>€ 7.590,81	von OH an Vorhaben Güterwege</a:t>
            </a:r>
          </a:p>
          <a:p>
            <a:r>
              <a:rPr lang="de-DE" sz="1800" dirty="0" smtClean="0"/>
              <a:t>€ 100.465,11	von WVA BA 03 an WVA BA 04</a:t>
            </a:r>
          </a:p>
          <a:p>
            <a:pPr lvl="0"/>
            <a:r>
              <a:rPr lang="de-DE" sz="1800" dirty="0">
                <a:solidFill>
                  <a:prstClr val="black"/>
                </a:solidFill>
              </a:rPr>
              <a:t>€ </a:t>
            </a:r>
            <a:r>
              <a:rPr lang="de-DE" sz="1800" dirty="0" smtClean="0">
                <a:solidFill>
                  <a:prstClr val="black"/>
                </a:solidFill>
              </a:rPr>
              <a:t>550,60	von </a:t>
            </a:r>
            <a:r>
              <a:rPr lang="de-DE" sz="1800" dirty="0">
                <a:solidFill>
                  <a:prstClr val="black"/>
                </a:solidFill>
              </a:rPr>
              <a:t>ABA BA 05 an ABA BA 04</a:t>
            </a:r>
          </a:p>
          <a:p>
            <a:pPr lvl="0"/>
            <a:r>
              <a:rPr lang="de-DE" sz="1800" dirty="0">
                <a:solidFill>
                  <a:prstClr val="black"/>
                </a:solidFill>
              </a:rPr>
              <a:t>€ </a:t>
            </a:r>
            <a:r>
              <a:rPr lang="de-DE" sz="1800" dirty="0" smtClean="0">
                <a:solidFill>
                  <a:prstClr val="black"/>
                </a:solidFill>
              </a:rPr>
              <a:t>390,40	von </a:t>
            </a:r>
            <a:r>
              <a:rPr lang="de-DE" sz="1800" dirty="0">
                <a:solidFill>
                  <a:prstClr val="black"/>
                </a:solidFill>
              </a:rPr>
              <a:t>ABA BA 05 an ABA BA 06 und 07</a:t>
            </a:r>
          </a:p>
          <a:p>
            <a:pPr lvl="0"/>
            <a:r>
              <a:rPr lang="de-DE" sz="1800" dirty="0">
                <a:solidFill>
                  <a:prstClr val="black"/>
                </a:solidFill>
              </a:rPr>
              <a:t>€ </a:t>
            </a:r>
            <a:r>
              <a:rPr lang="de-DE" sz="1800" dirty="0" smtClean="0">
                <a:solidFill>
                  <a:prstClr val="black"/>
                </a:solidFill>
              </a:rPr>
              <a:t>499.982,83	von </a:t>
            </a:r>
            <a:r>
              <a:rPr lang="de-DE" sz="1800" dirty="0">
                <a:solidFill>
                  <a:prstClr val="black"/>
                </a:solidFill>
              </a:rPr>
              <a:t>ABA BA 05 an ABA BA </a:t>
            </a:r>
            <a:r>
              <a:rPr lang="de-DE" sz="1800" dirty="0" smtClean="0">
                <a:solidFill>
                  <a:prstClr val="black"/>
                </a:solidFill>
              </a:rPr>
              <a:t>08</a:t>
            </a:r>
          </a:p>
          <a:p>
            <a:r>
              <a:rPr lang="de-DE" sz="1800" dirty="0"/>
              <a:t>€ </a:t>
            </a:r>
            <a:r>
              <a:rPr lang="de-DE" sz="1800" dirty="0" smtClean="0"/>
              <a:t>3.434,67	von </a:t>
            </a:r>
            <a:r>
              <a:rPr lang="de-DE" sz="1800" dirty="0"/>
              <a:t>ABA BA 05 an ABA BA 09</a:t>
            </a:r>
          </a:p>
          <a:p>
            <a:r>
              <a:rPr lang="de-DE" sz="1800" dirty="0"/>
              <a:t>€ </a:t>
            </a:r>
            <a:r>
              <a:rPr lang="de-DE" sz="1800" dirty="0" smtClean="0"/>
              <a:t>42.140,35	von </a:t>
            </a:r>
            <a:r>
              <a:rPr lang="de-DE" sz="1800" dirty="0"/>
              <a:t>ABA BA 05 an ABA BA 10</a:t>
            </a:r>
          </a:p>
          <a:p>
            <a:r>
              <a:rPr lang="de-DE" sz="1800" dirty="0"/>
              <a:t>€ </a:t>
            </a:r>
            <a:r>
              <a:rPr lang="de-DE" sz="1800" dirty="0" smtClean="0"/>
              <a:t>10.531,64	von </a:t>
            </a:r>
            <a:r>
              <a:rPr lang="de-DE" sz="1800" dirty="0"/>
              <a:t>OH an Vorhaben </a:t>
            </a:r>
            <a:r>
              <a:rPr lang="de-DE" sz="1800" dirty="0" smtClean="0"/>
              <a:t>Straßenbau</a:t>
            </a:r>
            <a:endParaRPr lang="de-DE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93083" y="40466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1043608" y="1628800"/>
            <a:ext cx="7704855" cy="4896544"/>
          </a:xfrm>
        </p:spPr>
        <p:txBody>
          <a:bodyPr>
            <a:noAutofit/>
          </a:bodyPr>
          <a:lstStyle/>
          <a:p>
            <a:r>
              <a:rPr lang="de-DE" sz="1800" dirty="0" smtClean="0"/>
              <a:t>€ 2.300,-   LWL-Projekt, Einnahmen aus Vermietung</a:t>
            </a:r>
          </a:p>
          <a:p>
            <a:pPr lvl="1"/>
            <a:r>
              <a:rPr lang="de-DE" sz="1800" dirty="0" smtClean="0"/>
              <a:t>Mieteinnahmen erst ab 2016</a:t>
            </a:r>
          </a:p>
          <a:p>
            <a:r>
              <a:rPr lang="de-DE" sz="1800" dirty="0" smtClean="0"/>
              <a:t>€ 3.000,-   LWL-Projekt, Zinsenzuschuss Land NÖ</a:t>
            </a:r>
          </a:p>
          <a:p>
            <a:pPr lvl="1"/>
            <a:r>
              <a:rPr lang="de-DE" sz="1800" dirty="0" smtClean="0"/>
              <a:t> Zinsenzuschuss erst ab 2016</a:t>
            </a:r>
          </a:p>
          <a:p>
            <a:r>
              <a:rPr lang="de-DE" sz="1800" dirty="0" smtClean="0"/>
              <a:t>€ 1.600,-   Lustbarkeitsabgabe</a:t>
            </a:r>
          </a:p>
          <a:p>
            <a:pPr lvl="1"/>
            <a:r>
              <a:rPr lang="de-DE" sz="1800" dirty="0" smtClean="0"/>
              <a:t> Vorschreibung erfolgte erst im Jahr 2016</a:t>
            </a:r>
          </a:p>
          <a:p>
            <a:r>
              <a:rPr lang="de-DE" sz="1800" dirty="0" smtClean="0"/>
              <a:t>€ 109.100,-   Formeller Haushaltsausgleich</a:t>
            </a:r>
          </a:p>
          <a:p>
            <a:pPr lvl="1"/>
            <a:r>
              <a:rPr lang="de-DE" sz="1800" dirty="0" smtClean="0"/>
              <a:t>Haushaltsausgleich lt. 2. NVA 2015</a:t>
            </a:r>
          </a:p>
        </p:txBody>
      </p:sp>
    </p:spTree>
    <p:extLst>
      <p:ext uri="{BB962C8B-B14F-4D97-AF65-F5344CB8AC3E}">
        <p14:creationId xmlns:p14="http://schemas.microsoft.com/office/powerpoint/2010/main" val="12855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40466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99592" y="1628800"/>
            <a:ext cx="7920880" cy="4881881"/>
          </a:xfrm>
        </p:spPr>
        <p:txBody>
          <a:bodyPr>
            <a:noAutofit/>
          </a:bodyPr>
          <a:lstStyle/>
          <a:p>
            <a:r>
              <a:rPr lang="de-DE" sz="1800" dirty="0" smtClean="0"/>
              <a:t>€ 2.500,-   Güterwegeerhaltung, Landesbeitrag (Projektabrechnung erst 2016)</a:t>
            </a:r>
          </a:p>
          <a:p>
            <a:r>
              <a:rPr lang="de-DE" sz="1800" dirty="0" smtClean="0"/>
              <a:t>€ 7.409,19   Güterwegeerhaltung, Zuführung v. OH (weniger Zuführung erforderlich)</a:t>
            </a:r>
          </a:p>
          <a:p>
            <a:r>
              <a:rPr lang="de-DE" sz="1800" dirty="0" smtClean="0"/>
              <a:t>€ 4.400,-   Straßenbeleuchtung, Bedarfszuweisungen (weniger Bedarfszuweisung erhalten)</a:t>
            </a:r>
          </a:p>
          <a:p>
            <a:r>
              <a:rPr lang="de-DE" sz="1800" dirty="0" smtClean="0"/>
              <a:t>€ 9.000,-   WVA BA 03, Landesförderung (Förderung im Jahr 2015 nicht erhalten)</a:t>
            </a:r>
          </a:p>
          <a:p>
            <a:r>
              <a:rPr lang="de-DE" sz="1800" dirty="0" smtClean="0"/>
              <a:t>€ </a:t>
            </a:r>
            <a:r>
              <a:rPr lang="de-DE" sz="1800" dirty="0"/>
              <a:t>108.400,-   WVA BA 04, </a:t>
            </a:r>
            <a:r>
              <a:rPr lang="de-DE" sz="1800" dirty="0" smtClean="0"/>
              <a:t>Darlehensaufnahme (Änderung </a:t>
            </a:r>
            <a:r>
              <a:rPr lang="de-DE" sz="1800" dirty="0"/>
              <a:t>der Darlehensaufteilung, </a:t>
            </a:r>
            <a:r>
              <a:rPr lang="de-DE" sz="1800" dirty="0" smtClean="0"/>
              <a:t>Zuführung)</a:t>
            </a:r>
            <a:endParaRPr lang="de-DE" sz="1800" dirty="0"/>
          </a:p>
          <a:p>
            <a:r>
              <a:rPr lang="de-DE" sz="1800" dirty="0"/>
              <a:t>€ 449.900,-   ABA BA 08, </a:t>
            </a:r>
            <a:r>
              <a:rPr lang="de-DE" sz="1800" dirty="0" smtClean="0"/>
              <a:t>Darlehensaufnahme (weniger </a:t>
            </a:r>
            <a:r>
              <a:rPr lang="de-DE" sz="1800" dirty="0"/>
              <a:t>Darlehensaufnahme </a:t>
            </a:r>
            <a:r>
              <a:rPr lang="de-DE" sz="1800" dirty="0" smtClean="0"/>
              <a:t>erforderlich)</a:t>
            </a:r>
            <a:endParaRPr lang="de-DE" sz="1800" dirty="0"/>
          </a:p>
          <a:p>
            <a:r>
              <a:rPr lang="de-DE" sz="1800" dirty="0"/>
              <a:t>€ 130.000,-   ABA BA 08, </a:t>
            </a:r>
            <a:r>
              <a:rPr lang="de-DE" sz="1800" dirty="0" smtClean="0"/>
              <a:t>Landesförderung (Förderung </a:t>
            </a:r>
            <a:r>
              <a:rPr lang="de-DE" sz="1800" dirty="0"/>
              <a:t>im Jahr 2015 nicht </a:t>
            </a:r>
            <a:r>
              <a:rPr lang="de-DE" sz="1800" dirty="0" smtClean="0"/>
              <a:t>erhalten)</a:t>
            </a:r>
            <a:endParaRPr lang="de-DE" sz="1800" dirty="0"/>
          </a:p>
          <a:p>
            <a:r>
              <a:rPr lang="de-DE" sz="1800" dirty="0"/>
              <a:t>€ 247.351,37   LWL-Projekt, </a:t>
            </a:r>
            <a:r>
              <a:rPr lang="de-DE" sz="1800" dirty="0" smtClean="0"/>
              <a:t>Förderungen (Landesförderung </a:t>
            </a:r>
            <a:r>
              <a:rPr lang="de-DE" sz="1800" dirty="0"/>
              <a:t>statt </a:t>
            </a:r>
            <a:r>
              <a:rPr lang="de-DE" sz="1800" dirty="0" smtClean="0"/>
              <a:t>Bundesförderung)</a:t>
            </a:r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7961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631" y="40466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27584" y="1628800"/>
            <a:ext cx="7920879" cy="4896544"/>
          </a:xfrm>
        </p:spPr>
        <p:txBody>
          <a:bodyPr>
            <a:noAutofit/>
          </a:bodyPr>
          <a:lstStyle/>
          <a:p>
            <a:r>
              <a:rPr lang="de-DE" sz="1800" dirty="0" smtClean="0"/>
              <a:t>€ 4.414,28   Schulung der Gemeindefunktionäre (Vorschreibung der neuen Schulungsbeiträge)</a:t>
            </a:r>
          </a:p>
          <a:p>
            <a:r>
              <a:rPr lang="de-DE" sz="1800" dirty="0" smtClean="0"/>
              <a:t>€ 8.712,57   Allgemeine Verwaltung, Amtsausstattung (neue EDV/neuer Server)</a:t>
            </a:r>
          </a:p>
          <a:p>
            <a:r>
              <a:rPr lang="de-DE" sz="1800" dirty="0" smtClean="0"/>
              <a:t>€ 6.503,97   Allgemeine Verwaltung, Bezüge (Abfertigung nach Austritt)</a:t>
            </a:r>
          </a:p>
          <a:p>
            <a:r>
              <a:rPr lang="de-DE" sz="1800" dirty="0" smtClean="0"/>
              <a:t>€ 3.544,06   FF, </a:t>
            </a:r>
            <a:r>
              <a:rPr lang="de-DE" sz="1800" dirty="0" err="1" smtClean="0"/>
              <a:t>Instandh</a:t>
            </a:r>
            <a:r>
              <a:rPr lang="de-DE" sz="1800" dirty="0" smtClean="0"/>
              <a:t>. Gebäude (Renovierung Fahrzeughalle und Mannschaftsraum)</a:t>
            </a:r>
          </a:p>
          <a:p>
            <a:r>
              <a:rPr lang="de-DE" sz="1800" dirty="0"/>
              <a:t>€ 3.978,82   Kindergarten, </a:t>
            </a:r>
            <a:r>
              <a:rPr lang="de-DE" sz="1800" dirty="0" smtClean="0"/>
              <a:t>Anschaffungen (Telefonanlage</a:t>
            </a:r>
            <a:r>
              <a:rPr lang="de-DE" sz="1800" dirty="0"/>
              <a:t>, </a:t>
            </a:r>
            <a:r>
              <a:rPr lang="de-DE" sz="1800" dirty="0" smtClean="0"/>
              <a:t>zusätzliche Kosten)</a:t>
            </a:r>
            <a:endParaRPr lang="de-DE" sz="1800" dirty="0"/>
          </a:p>
          <a:p>
            <a:r>
              <a:rPr lang="de-DE" sz="1800" dirty="0"/>
              <a:t>€ 3.383,97   </a:t>
            </a:r>
            <a:r>
              <a:rPr lang="de-DE" sz="1800" dirty="0" smtClean="0"/>
              <a:t>Vatertierhaltung (gesetzliche </a:t>
            </a:r>
            <a:r>
              <a:rPr lang="de-DE" sz="1800" dirty="0"/>
              <a:t>Förderung lt. </a:t>
            </a:r>
            <a:r>
              <a:rPr lang="de-DE" sz="1800" dirty="0" smtClean="0"/>
              <a:t>Antragsstellung)</a:t>
            </a:r>
            <a:endParaRPr lang="de-DE" sz="1800" dirty="0"/>
          </a:p>
          <a:p>
            <a:r>
              <a:rPr lang="de-DE" sz="1800" dirty="0"/>
              <a:t>€ 4.060,80   Wasserversorgung, Anschaffung </a:t>
            </a:r>
            <a:r>
              <a:rPr lang="de-DE" sz="1800" dirty="0" smtClean="0"/>
              <a:t>EDV (Neue </a:t>
            </a:r>
            <a:r>
              <a:rPr lang="de-DE" sz="1800" dirty="0"/>
              <a:t>EDV/neuer </a:t>
            </a:r>
            <a:r>
              <a:rPr lang="de-DE" sz="1800" dirty="0" smtClean="0"/>
              <a:t>Server)</a:t>
            </a:r>
            <a:endParaRPr lang="de-DE" sz="1800" dirty="0"/>
          </a:p>
          <a:p>
            <a:r>
              <a:rPr lang="de-DE" sz="1800" dirty="0"/>
              <a:t>€ 4.060,80   Abwasserbeseitigung, Anschaffung </a:t>
            </a:r>
            <a:r>
              <a:rPr lang="de-DE" sz="1800" dirty="0" smtClean="0"/>
              <a:t>EDV (Neue </a:t>
            </a:r>
            <a:r>
              <a:rPr lang="de-DE" sz="1800" dirty="0"/>
              <a:t>EDV/neuer </a:t>
            </a:r>
            <a:r>
              <a:rPr lang="de-DE" sz="1800" dirty="0" smtClean="0"/>
              <a:t>Server)</a:t>
            </a:r>
          </a:p>
          <a:p>
            <a:r>
              <a:rPr lang="de-DE" sz="1800" dirty="0" smtClean="0"/>
              <a:t>€ </a:t>
            </a:r>
            <a:r>
              <a:rPr lang="de-DE" sz="1800" dirty="0"/>
              <a:t>50.910,63   Gewinnentnahmen von </a:t>
            </a:r>
            <a:r>
              <a:rPr lang="de-DE" sz="1800" dirty="0" smtClean="0"/>
              <a:t>Unternehmen (Maastricht-Buchung)</a:t>
            </a:r>
            <a:endParaRPr lang="de-DE" sz="1800" dirty="0"/>
          </a:p>
          <a:p>
            <a:r>
              <a:rPr lang="de-DE" sz="1800" dirty="0"/>
              <a:t>€ 1.692,-   Müllbeseitigung, Anschaffung </a:t>
            </a:r>
            <a:r>
              <a:rPr lang="de-DE" sz="1800" dirty="0" smtClean="0"/>
              <a:t>EDV (</a:t>
            </a:r>
            <a:r>
              <a:rPr lang="de-DE" sz="1800" dirty="0" err="1" smtClean="0"/>
              <a:t>Nneue</a:t>
            </a:r>
            <a:r>
              <a:rPr lang="de-DE" sz="1800" dirty="0" smtClean="0"/>
              <a:t> </a:t>
            </a:r>
            <a:r>
              <a:rPr lang="de-DE" sz="1800" dirty="0"/>
              <a:t>EDV/neuer </a:t>
            </a:r>
            <a:r>
              <a:rPr lang="de-DE" sz="1800" dirty="0" smtClean="0"/>
              <a:t>Server)</a:t>
            </a:r>
            <a:endParaRPr lang="de-DE" sz="1800" dirty="0"/>
          </a:p>
          <a:p>
            <a:r>
              <a:rPr lang="de-DE" sz="1800" dirty="0"/>
              <a:t>€ 3.122,45   Zuführungen von OH an </a:t>
            </a:r>
            <a:r>
              <a:rPr lang="de-DE" sz="1800" dirty="0" smtClean="0"/>
              <a:t>AOH (Zuführungen </a:t>
            </a:r>
            <a:r>
              <a:rPr lang="de-DE" sz="1800" dirty="0"/>
              <a:t>an Vorhaben 3 und </a:t>
            </a:r>
            <a:r>
              <a:rPr lang="de-DE" sz="1800" dirty="0" smtClean="0"/>
              <a:t>4)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831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700367" y="476672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AOH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99592" y="1700808"/>
            <a:ext cx="7992888" cy="1728192"/>
          </a:xfrm>
        </p:spPr>
        <p:txBody>
          <a:bodyPr>
            <a:noAutofit/>
          </a:bodyPr>
          <a:lstStyle/>
          <a:p>
            <a:r>
              <a:rPr lang="de-DE" sz="1800" dirty="0" smtClean="0"/>
              <a:t>€ 100.465,11   WVA BA 03, Zuführung an andere BA (Änderung der Darlehensaufteilung, Zuführung an WVA BA 04)</a:t>
            </a:r>
          </a:p>
        </p:txBody>
      </p:sp>
    </p:spTree>
    <p:extLst>
      <p:ext uri="{BB962C8B-B14F-4D97-AF65-F5344CB8AC3E}">
        <p14:creationId xmlns:p14="http://schemas.microsoft.com/office/powerpoint/2010/main" val="682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28819" y="548680"/>
            <a:ext cx="79186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2015 - Eckdaten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971601" y="1700808"/>
            <a:ext cx="7311362" cy="1512628"/>
          </a:xfrm>
        </p:spPr>
        <p:txBody>
          <a:bodyPr>
            <a:noAutofit/>
          </a:bodyPr>
          <a:lstStyle/>
          <a:p>
            <a:r>
              <a:rPr lang="de-DE" sz="1800" dirty="0" smtClean="0"/>
              <a:t>Kassenbestand zum 31.12.2015: € 694.330,50</a:t>
            </a:r>
          </a:p>
          <a:p>
            <a:r>
              <a:rPr lang="de-DE" sz="1800" dirty="0" smtClean="0"/>
              <a:t>Gesamtabschluss OH: + € 114.507,04</a:t>
            </a:r>
          </a:p>
          <a:p>
            <a:r>
              <a:rPr lang="de-DE" sz="1800" dirty="0" smtClean="0"/>
              <a:t>Gesamtabschluss AOH: + € 538.592,66</a:t>
            </a:r>
          </a:p>
          <a:p>
            <a:endParaRPr 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35204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2" y="710360"/>
            <a:ext cx="8097233" cy="12064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2015</a:t>
            </a:r>
          </a:p>
          <a:p>
            <a:r>
              <a:rPr lang="de-DE" sz="3500" b="1" dirty="0" smtClean="0"/>
              <a:t>Schulden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71600" y="2132856"/>
            <a:ext cx="7715200" cy="3993307"/>
          </a:xfrm>
        </p:spPr>
        <p:txBody>
          <a:bodyPr>
            <a:normAutofit/>
          </a:bodyPr>
          <a:lstStyle/>
          <a:p>
            <a:r>
              <a:rPr lang="de-DE" sz="1800" dirty="0" smtClean="0"/>
              <a:t>Schuldenstand per 01.01.2015</a:t>
            </a:r>
            <a:r>
              <a:rPr lang="de-DE" sz="1800" dirty="0" smtClean="0"/>
              <a:t>:	€ </a:t>
            </a:r>
            <a:r>
              <a:rPr lang="de-DE" sz="1800" dirty="0" smtClean="0"/>
              <a:t>12.641.471,82</a:t>
            </a:r>
          </a:p>
          <a:p>
            <a:endParaRPr lang="de-DE" sz="1800" dirty="0" smtClean="0"/>
          </a:p>
          <a:p>
            <a:r>
              <a:rPr lang="de-DE" sz="1800" dirty="0" smtClean="0"/>
              <a:t>Zugang</a:t>
            </a:r>
            <a:r>
              <a:rPr lang="de-DE" sz="1800" dirty="0" smtClean="0"/>
              <a:t>:	€ </a:t>
            </a:r>
            <a:r>
              <a:rPr lang="de-DE" sz="1800" dirty="0" smtClean="0"/>
              <a:t>1.293.922,73</a:t>
            </a:r>
          </a:p>
          <a:p>
            <a:r>
              <a:rPr lang="de-DE" sz="1800" dirty="0" smtClean="0"/>
              <a:t>Tilgung</a:t>
            </a:r>
            <a:r>
              <a:rPr lang="de-DE" sz="1800" dirty="0" smtClean="0"/>
              <a:t>:	€ 529.644,28</a:t>
            </a:r>
          </a:p>
          <a:p>
            <a:endParaRPr lang="de-DE" sz="1800" dirty="0" smtClean="0"/>
          </a:p>
          <a:p>
            <a:r>
              <a:rPr lang="de-DE" sz="1800" dirty="0" smtClean="0"/>
              <a:t>Zinsen</a:t>
            </a:r>
            <a:r>
              <a:rPr lang="de-DE" sz="1800" dirty="0" smtClean="0"/>
              <a:t>:	€ </a:t>
            </a:r>
            <a:r>
              <a:rPr lang="de-DE" sz="1800" dirty="0" smtClean="0"/>
              <a:t>148.639,49</a:t>
            </a:r>
          </a:p>
          <a:p>
            <a:r>
              <a:rPr lang="de-DE" sz="1800" dirty="0" err="1" smtClean="0"/>
              <a:t>Ersätze</a:t>
            </a:r>
            <a:r>
              <a:rPr lang="de-DE" sz="1800" dirty="0" smtClean="0"/>
              <a:t>:	€ </a:t>
            </a:r>
            <a:r>
              <a:rPr lang="de-DE" sz="1800" dirty="0" smtClean="0"/>
              <a:t>522.795,69</a:t>
            </a:r>
          </a:p>
          <a:p>
            <a:endParaRPr lang="de-DE" sz="1800" dirty="0" smtClean="0"/>
          </a:p>
          <a:p>
            <a:r>
              <a:rPr lang="de-DE" sz="1800" dirty="0" smtClean="0"/>
              <a:t>Schuldenstand per 31.12.2015</a:t>
            </a:r>
            <a:r>
              <a:rPr lang="de-DE" sz="1800" dirty="0" smtClean="0"/>
              <a:t>:	€ </a:t>
            </a:r>
            <a:r>
              <a:rPr lang="de-DE" sz="1800" dirty="0" smtClean="0"/>
              <a:t>13.405.750,27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8666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Bildschirmpräsentation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Rechnungsabschluss 2015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Rechnungsabschluss 2015</dc:title>
  <dc:creator>Franz</dc:creator>
  <cp:lastModifiedBy>Franz</cp:lastModifiedBy>
  <cp:revision>3</cp:revision>
  <dcterms:created xsi:type="dcterms:W3CDTF">2016-03-30T19:38:00Z</dcterms:created>
  <dcterms:modified xsi:type="dcterms:W3CDTF">2016-03-30T19:58:22Z</dcterms:modified>
</cp:coreProperties>
</file>